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3EE-310D-411F-AFF0-874CC42FDF4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9B00-1D45-4875-9756-8BC099FFF5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73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794631" y="2219553"/>
            <a:ext cx="5069546" cy="1517022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FCD20E-DC74-4322-AFF2-51D78D0B6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94576"/>
            <a:ext cx="6858000" cy="1738824"/>
          </a:xfrm>
        </p:spPr>
        <p:txBody>
          <a:bodyPr/>
          <a:lstStyle/>
          <a:p>
            <a:r>
              <a:rPr lang="hr-HR" dirty="0"/>
              <a:t>Programski jezik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xmlns="" id="{FEFB9C80-01D7-4A60-BAA8-4F65AEB3D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2387" y="4197662"/>
            <a:ext cx="2878495" cy="1867235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Radionica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Miodrag Maksimović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79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05828"/>
              </p:ext>
            </p:extLst>
          </p:nvPr>
        </p:nvGraphicFramePr>
        <p:xfrm>
          <a:off x="451407" y="1302527"/>
          <a:ext cx="7894104" cy="4998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Aritmetički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Sintaksa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zbrajanje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oduzimanje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množenje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cjelobrojno dijeljenje </a:t>
                      </a:r>
                      <a:r>
                        <a:rPr lang="hr-HR" sz="2400" dirty="0" smtClean="0"/>
                        <a:t>(DIV)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//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ostatak 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dijeljenja  (MOD)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potenciranje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8726" y="1863838"/>
            <a:ext cx="1394812" cy="537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8726" y="2524016"/>
            <a:ext cx="1394812" cy="5682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8726" y="3189242"/>
            <a:ext cx="1394812" cy="4694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8726" y="3832893"/>
            <a:ext cx="1394812" cy="43112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8726" y="4502655"/>
            <a:ext cx="1390250" cy="417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8726" y="5119731"/>
            <a:ext cx="1408532" cy="4568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8726" y="5775444"/>
            <a:ext cx="1390250" cy="4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24989"/>
              </p:ext>
            </p:extLst>
          </p:nvPr>
        </p:nvGraphicFramePr>
        <p:xfrm>
          <a:off x="644591" y="1096463"/>
          <a:ext cx="789410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Relacijski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veće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manje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==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nije 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!=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veće</a:t>
                      </a:r>
                      <a:r>
                        <a:rPr lang="hr-HR" sz="2400" baseline="0" dirty="0"/>
                        <a:t>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&gt;=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manje ili 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&lt;=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7451" y="1681587"/>
            <a:ext cx="1377814" cy="4949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7451" y="2367522"/>
            <a:ext cx="1377814" cy="5268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7451" y="2990377"/>
            <a:ext cx="1396108" cy="4694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7451" y="3615750"/>
            <a:ext cx="1377814" cy="46333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7451" y="4269054"/>
            <a:ext cx="1377814" cy="4710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7451" y="4930069"/>
            <a:ext cx="1377814" cy="4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894"/>
              </p:ext>
            </p:extLst>
          </p:nvPr>
        </p:nvGraphicFramePr>
        <p:xfrm>
          <a:off x="554439" y="1519707"/>
          <a:ext cx="7894104" cy="2438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Logički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and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ILI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or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not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1020" y="2125014"/>
            <a:ext cx="1615704" cy="491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019" y="2776291"/>
            <a:ext cx="1522517" cy="489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8972" y="3426246"/>
            <a:ext cx="1406609" cy="4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800" b="1" spc="300" dirty="0">
                <a:solidFill>
                  <a:schemeClr val="tx2"/>
                </a:solidFill>
              </a:rPr>
              <a:t>Naredba za  ispis podataka</a:t>
            </a:r>
            <a:r>
              <a:rPr lang="hr-HR" sz="4800" b="1" spc="300" dirty="0">
                <a:solidFill>
                  <a:srgbClr val="7030A0"/>
                </a:solidFill>
              </a:rPr>
              <a:t/>
            </a:r>
            <a:br>
              <a:rPr lang="hr-HR" sz="4800" b="1" spc="300" dirty="0">
                <a:solidFill>
                  <a:srgbClr val="7030A0"/>
                </a:solidFill>
              </a:rPr>
            </a:b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2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za  ispis podataka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00675" y="674717"/>
            <a:ext cx="925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Print</a:t>
            </a:r>
            <a:r>
              <a:rPr lang="hr-HR" sz="2400" dirty="0"/>
              <a:t> () -  ispisuje sadržaj unutar okruglih zagrada.</a:t>
            </a:r>
          </a:p>
          <a:p>
            <a:r>
              <a:rPr lang="hr-HR" sz="2400" dirty="0" err="1"/>
              <a:t>Python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razlikuje mala i velika slova</a:t>
            </a:r>
            <a:r>
              <a:rPr lang="hr-HR" sz="2400" dirty="0"/>
              <a:t>, </a:t>
            </a:r>
          </a:p>
          <a:p>
            <a:r>
              <a:rPr lang="hr-HR" sz="2400" dirty="0"/>
              <a:t>te se naredba </a:t>
            </a:r>
            <a:r>
              <a:rPr lang="hr-HR" sz="2400" b="1" u="sng" dirty="0">
                <a:solidFill>
                  <a:srgbClr val="FF0000"/>
                </a:solidFill>
              </a:rPr>
              <a:t>print </a:t>
            </a:r>
            <a:r>
              <a:rPr lang="hr-HR" sz="2400" u="sng" dirty="0">
                <a:solidFill>
                  <a:srgbClr val="FF0000"/>
                </a:solidFill>
              </a:rPr>
              <a:t>treba pisati malim slovima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700649" y="229054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Ispisivanje brojeva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6030154" y="3953218"/>
            <a:ext cx="321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Kod ispisivanja više argumenata za razdvajanje koristimo zarez - ","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623" y="3497447"/>
            <a:ext cx="3872488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/>
          <a:srcRect t="7338"/>
          <a:stretch/>
        </p:blipFill>
        <p:spPr>
          <a:xfrm>
            <a:off x="248623" y="4789714"/>
            <a:ext cx="4344741" cy="6524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623" y="5978650"/>
            <a:ext cx="5951219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3" name="Grupa 22"/>
          <p:cNvGrpSpPr/>
          <p:nvPr/>
        </p:nvGrpSpPr>
        <p:grpSpPr>
          <a:xfrm>
            <a:off x="100674" y="2256846"/>
            <a:ext cx="8766235" cy="888136"/>
            <a:chOff x="100674" y="2256846"/>
            <a:chExt cx="8766235" cy="888136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23" y="2256846"/>
              <a:ext cx="2816354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22" name="Ravni poveznik 21"/>
            <p:cNvCxnSpPr/>
            <p:nvPr/>
          </p:nvCxnSpPr>
          <p:spPr>
            <a:xfrm>
              <a:off x="100674" y="3144982"/>
              <a:ext cx="8766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4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za  ispis podataka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569527" y="2125231"/>
            <a:ext cx="357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Tekst u zagradi možemo pisati unutar navodnika - ""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569527" y="3722417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ili unutar apostrofa – ''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48623" y="2112852"/>
            <a:ext cx="4794503" cy="843376"/>
            <a:chOff x="248623" y="1129177"/>
            <a:chExt cx="4794503" cy="84337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623" y="1268465"/>
              <a:ext cx="479450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Elipsa 5"/>
            <p:cNvSpPr/>
            <p:nvPr/>
          </p:nvSpPr>
          <p:spPr>
            <a:xfrm>
              <a:off x="4571543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/>
            <p:cNvSpPr/>
            <p:nvPr/>
          </p:nvSpPr>
          <p:spPr>
            <a:xfrm>
              <a:off x="2146390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49071" y="3552942"/>
            <a:ext cx="5016633" cy="873563"/>
            <a:chOff x="249071" y="2569267"/>
            <a:chExt cx="5016633" cy="87356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071" y="2738742"/>
              <a:ext cx="501663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Elipsa 19"/>
            <p:cNvSpPr/>
            <p:nvPr/>
          </p:nvSpPr>
          <p:spPr>
            <a:xfrm>
              <a:off x="4779361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>
              <a:off x="2250978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7353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za  ispis podataka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248623" y="1266947"/>
            <a:ext cx="5254904" cy="830997"/>
            <a:chOff x="248623" y="4398074"/>
            <a:chExt cx="5254904" cy="830997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623" y="4524983"/>
              <a:ext cx="5254904" cy="704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Elipsa 24"/>
            <p:cNvSpPr/>
            <p:nvPr/>
          </p:nvSpPr>
          <p:spPr>
            <a:xfrm>
              <a:off x="493176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/>
            <p:cNvSpPr/>
            <p:nvPr/>
          </p:nvSpPr>
          <p:spPr>
            <a:xfrm>
              <a:off x="234175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48623" y="2992710"/>
            <a:ext cx="5272060" cy="837714"/>
            <a:chOff x="248623" y="5549502"/>
            <a:chExt cx="5272060" cy="837714"/>
          </a:xfrm>
        </p:grpSpPr>
        <p:pic>
          <p:nvPicPr>
            <p:cNvPr id="1026" name="Picture 2" descr="C:\Users\Davor\AppData\Local\Temp\SNAGHTML704cf79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23" y="5683128"/>
              <a:ext cx="5272060" cy="7040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a 26"/>
            <p:cNvSpPr/>
            <p:nvPr/>
          </p:nvSpPr>
          <p:spPr>
            <a:xfrm>
              <a:off x="4973324" y="5549502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/>
            <p:cNvSpPr/>
            <p:nvPr/>
          </p:nvSpPr>
          <p:spPr>
            <a:xfrm>
              <a:off x="2299729" y="5555058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1" name="TekstniOkvir 30"/>
          <p:cNvSpPr txBox="1"/>
          <p:nvPr/>
        </p:nvSpPr>
        <p:spPr>
          <a:xfrm>
            <a:off x="5866069" y="1539388"/>
            <a:ext cx="3311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Kombinacijom navodnika i apostrofa možemo ispisivati tekst unutar spomenutih znakova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623" y="5293243"/>
            <a:ext cx="5386279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2549569" y="5284189"/>
            <a:ext cx="1427019" cy="4114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235520" y="6038896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5901641" y="5166334"/>
            <a:ext cx="32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ili samo "</a:t>
            </a:r>
            <a:r>
              <a:rPr lang="hr-HR" sz="2400" b="1" dirty="0"/>
              <a:t>naglasiti</a:t>
            </a:r>
            <a:r>
              <a:rPr lang="hr-HR" sz="2400" dirty="0"/>
              <a:t>" dijelove teksta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248623" y="4350327"/>
            <a:ext cx="8766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chemeClr val="tx2"/>
                </a:solidFill>
              </a:rPr>
              <a:t>Naredba </a:t>
            </a:r>
            <a:r>
              <a:rPr lang="hr-HR" sz="2400" b="1" spc="300" dirty="0">
                <a:solidFill>
                  <a:schemeClr val="tx2"/>
                </a:solidFill>
              </a:rPr>
              <a:t>za  ispis </a:t>
            </a:r>
            <a:r>
              <a:rPr lang="hr-HR" sz="2400" b="1" spc="300" dirty="0" smtClean="0">
                <a:solidFill>
                  <a:schemeClr val="tx2"/>
                </a:solidFill>
              </a:rPr>
              <a:t>podataka</a:t>
            </a:r>
            <a:endParaRPr lang="hr-HR" sz="2400" b="1" spc="300" dirty="0">
              <a:solidFill>
                <a:schemeClr val="tx2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11609"/>
              </p:ext>
            </p:extLst>
          </p:nvPr>
        </p:nvGraphicFramePr>
        <p:xfrm>
          <a:off x="644591" y="1560917"/>
          <a:ext cx="759886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Prelazak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Tabulator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Skok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Nova stranica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Vertikalni tabulator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za  ispis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27835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\n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Prelazak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5719" y="2920439"/>
            <a:ext cx="4512563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3646" y="4658049"/>
            <a:ext cx="4516708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95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za  ispis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05607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\t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Tabulator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872" y="3241629"/>
            <a:ext cx="5613986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20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rada radionice -  </a:t>
            </a:r>
            <a:r>
              <a:rPr lang="hr-HR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Preuzimanje, instalacija, sučelje programa, osnovne postavke  </a:t>
            </a: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u interaktivnom sučelju (IDLE</a:t>
            </a: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u editoru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5. razred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Naredbe upisa i ispisa </a:t>
            </a: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	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matematičke </a:t>
            </a: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6. razred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Naredba grananja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s decimalnim brojevima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Petlja bez logičkog uvjeta – For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50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za  ispis </a:t>
            </a:r>
            <a:r>
              <a:rPr lang="hr-HR" sz="2400" b="1" spc="300" dirty="0" smtClean="0">
                <a:solidFill>
                  <a:schemeClr val="tx2"/>
                </a:solidFill>
              </a:rPr>
              <a:t>podataka</a:t>
            </a:r>
            <a:endParaRPr lang="hr-HR" sz="2400" b="1" spc="300" dirty="0">
              <a:solidFill>
                <a:schemeClr val="tx2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spajanje </a:t>
            </a:r>
            <a:r>
              <a:rPr lang="hr-HR" sz="2400" dirty="0" err="1"/>
              <a:t>stringova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70" y="1978462"/>
            <a:ext cx="5519647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870" y="3357663"/>
            <a:ext cx="6148250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934" y="5300462"/>
            <a:ext cx="8734044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22524" y="1287467"/>
            <a:ext cx="21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Zbrajanje - '+'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22524" y="4736864"/>
            <a:ext cx="312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Multipliciranje – '*'</a:t>
            </a:r>
          </a:p>
        </p:txBody>
      </p:sp>
    </p:spTree>
    <p:extLst>
      <p:ext uri="{BB962C8B-B14F-4D97-AF65-F5344CB8AC3E}">
        <p14:creationId xmlns:p14="http://schemas.microsoft.com/office/powerpoint/2010/main" val="2543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za  ispis </a:t>
            </a:r>
            <a:r>
              <a:rPr lang="hr-HR" sz="2400" b="1" spc="300" dirty="0" smtClean="0">
                <a:solidFill>
                  <a:schemeClr val="tx2"/>
                </a:solidFill>
              </a:rPr>
              <a:t>podataka</a:t>
            </a:r>
            <a:endParaRPr lang="hr-HR" sz="2400" b="1" spc="300" dirty="0">
              <a:solidFill>
                <a:schemeClr val="tx2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tekst, nepoznanica, matematička operacija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85" y="3206196"/>
            <a:ext cx="2231760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986" y="1733207"/>
            <a:ext cx="2886761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5123" y="1733207"/>
            <a:ext cx="2996886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5123" y="3258365"/>
            <a:ext cx="3400228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985" y="4889496"/>
            <a:ext cx="2850702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5122" y="4679184"/>
            <a:ext cx="4100052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49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Naredba za unos podataka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1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Varijable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Varijabla</a:t>
            </a:r>
            <a:r>
              <a:rPr lang="hr-HR" dirty="0" smtClean="0"/>
              <a:t> - dio memorije u kojem se čuva neki podatak</a:t>
            </a:r>
          </a:p>
          <a:p>
            <a:pPr marL="0" indent="0">
              <a:buNone/>
            </a:pPr>
            <a:r>
              <a:rPr lang="hr-HR" dirty="0"/>
              <a:t>	 </a:t>
            </a:r>
            <a:r>
              <a:rPr lang="hr-HR" dirty="0" smtClean="0"/>
              <a:t>        -ime kojemu je pridružena neka vrijednost</a:t>
            </a:r>
          </a:p>
          <a:p>
            <a:r>
              <a:rPr lang="hr-HR" dirty="0" smtClean="0"/>
              <a:t>Znak (=) je znak pridruživanja</a:t>
            </a:r>
          </a:p>
          <a:p>
            <a:r>
              <a:rPr lang="hr-HR" dirty="0"/>
              <a:t>Sastoji se od slova, znamenki i spuštenih crta (_), ali ne smije početi znamenkom</a:t>
            </a:r>
          </a:p>
          <a:p>
            <a:r>
              <a:rPr lang="hr-HR" dirty="0"/>
              <a:t>Nije preporučljivo koristiti hrvatske dijakritičke znakove (</a:t>
            </a:r>
            <a:r>
              <a:rPr lang="hr-HR" dirty="0" err="1"/>
              <a:t>čćžšđ</a:t>
            </a:r>
            <a:r>
              <a:rPr lang="hr-HR" dirty="0"/>
              <a:t>)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98304" y="173557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chemeClr val="tx2"/>
                </a:solidFill>
              </a:rPr>
              <a:t>Naredba za </a:t>
            </a:r>
            <a:r>
              <a:rPr lang="hr-HR" sz="2400" b="1" spc="300" dirty="0">
                <a:solidFill>
                  <a:schemeClr val="tx2"/>
                </a:solidFill>
              </a:rPr>
              <a:t>unos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podataka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37" y="2049050"/>
            <a:ext cx="2326142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437" y="4385325"/>
            <a:ext cx="4256924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kstniOkvir 11"/>
          <p:cNvSpPr txBox="1"/>
          <p:nvPr/>
        </p:nvSpPr>
        <p:spPr>
          <a:xfrm>
            <a:off x="5582925" y="213366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Upotreba naredbe </a:t>
            </a:r>
            <a:r>
              <a:rPr lang="hr-HR" sz="2400" b="1" dirty="0">
                <a:solidFill>
                  <a:srgbClr val="7030A0"/>
                </a:solidFill>
              </a:rPr>
              <a:t>Input</a:t>
            </a:r>
            <a:r>
              <a:rPr lang="hr-HR" sz="2400" dirty="0"/>
              <a:t> </a:t>
            </a:r>
            <a:r>
              <a:rPr lang="hr-HR" sz="2400" b="1" dirty="0"/>
              <a:t>bez</a:t>
            </a:r>
            <a:r>
              <a:rPr lang="hr-HR" sz="2400" dirty="0"/>
              <a:t> tekstualne upute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664715" y="4609906"/>
            <a:ext cx="328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Upotreba naredbe </a:t>
            </a:r>
            <a:r>
              <a:rPr lang="hr-HR" sz="2400" b="1" dirty="0">
                <a:solidFill>
                  <a:srgbClr val="7030A0"/>
                </a:solidFill>
              </a:rPr>
              <a:t>Input</a:t>
            </a:r>
            <a:r>
              <a:rPr lang="hr-HR" sz="2400" dirty="0"/>
              <a:t> </a:t>
            </a:r>
            <a:r>
              <a:rPr lang="hr-HR" sz="2400" b="1" dirty="0"/>
              <a:t>sa</a:t>
            </a:r>
            <a:r>
              <a:rPr lang="hr-HR" sz="2400" dirty="0"/>
              <a:t> tekstualnom uputom</a:t>
            </a:r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unos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brojeva – cijeli brojevi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82925" y="208271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Uočimo što se desilo kod ispisa!</a:t>
            </a:r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43" y="1922168"/>
            <a:ext cx="4541518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02" y="4654696"/>
            <a:ext cx="5506230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6117384" y="4694611"/>
            <a:ext cx="322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Upisani podatak je </a:t>
            </a:r>
            <a:r>
              <a:rPr lang="hr-HR" sz="2400" b="1" dirty="0" err="1"/>
              <a:t>string</a:t>
            </a:r>
            <a:r>
              <a:rPr lang="hr-HR" sz="2400" dirty="0"/>
              <a:t>, naredbom </a:t>
            </a:r>
            <a:r>
              <a:rPr lang="hr-HR" sz="2400" b="1" dirty="0" err="1">
                <a:solidFill>
                  <a:srgbClr val="7030A0"/>
                </a:solidFill>
              </a:rPr>
              <a:t>int</a:t>
            </a:r>
            <a:r>
              <a:rPr lang="hr-HR" sz="2400" dirty="0"/>
              <a:t> pretvaramo ga u broj.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969354" y="6134782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Naredbom </a:t>
            </a:r>
            <a:r>
              <a:rPr lang="hr-HR" sz="2400" b="1" dirty="0" err="1">
                <a:solidFill>
                  <a:srgbClr val="7030A0"/>
                </a:solidFill>
              </a:rPr>
              <a:t>int</a:t>
            </a:r>
            <a:r>
              <a:rPr lang="hr-HR" sz="2400" b="1" dirty="0">
                <a:solidFill>
                  <a:srgbClr val="7030A0"/>
                </a:solidFill>
              </a:rPr>
              <a:t> </a:t>
            </a:r>
            <a:r>
              <a:rPr lang="hr-HR" sz="2400" dirty="0"/>
              <a:t>pretvara upisani </a:t>
            </a:r>
            <a:r>
              <a:rPr lang="hr-HR" sz="2400" b="1" i="1" dirty="0" err="1"/>
              <a:t>string</a:t>
            </a:r>
            <a:r>
              <a:rPr lang="hr-HR" sz="2400" dirty="0"/>
              <a:t> u cijeli broj.</a:t>
            </a:r>
          </a:p>
        </p:txBody>
      </p:sp>
    </p:spTree>
    <p:extLst>
      <p:ext uri="{BB962C8B-B14F-4D97-AF65-F5344CB8AC3E}">
        <p14:creationId xmlns:p14="http://schemas.microsoft.com/office/powerpoint/2010/main" val="41670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</a:t>
            </a:r>
            <a:r>
              <a:rPr lang="hr-HR" sz="2400" b="1" spc="300" dirty="0" smtClean="0">
                <a:solidFill>
                  <a:schemeClr val="tx2"/>
                </a:solidFill>
              </a:rPr>
              <a:t>aredba </a:t>
            </a:r>
            <a:r>
              <a:rPr lang="hr-HR" sz="2400" b="1" spc="300" dirty="0">
                <a:solidFill>
                  <a:schemeClr val="tx2"/>
                </a:solidFill>
              </a:rPr>
              <a:t>unos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</a:t>
            </a:r>
            <a:r>
              <a:rPr lang="hr-HR" sz="2400" u="sng" dirty="0"/>
              <a:t>decimalnih</a:t>
            </a:r>
            <a:r>
              <a:rPr lang="hr-HR" sz="2400" dirty="0"/>
              <a:t> brojeva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87361" y="5803743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Naredbom </a:t>
            </a:r>
            <a:r>
              <a:rPr lang="hr-HR" sz="2400" b="1" dirty="0" err="1">
                <a:solidFill>
                  <a:srgbClr val="7030A0"/>
                </a:solidFill>
              </a:rPr>
              <a:t>float</a:t>
            </a:r>
            <a:r>
              <a:rPr lang="hr-HR" sz="2400" b="1" dirty="0">
                <a:solidFill>
                  <a:srgbClr val="7030A0"/>
                </a:solidFill>
              </a:rPr>
              <a:t> </a:t>
            </a:r>
            <a:r>
              <a:rPr lang="hr-HR" sz="2400" dirty="0"/>
              <a:t>pretvara upisani </a:t>
            </a:r>
            <a:r>
              <a:rPr lang="hr-HR" sz="2400" b="1" i="1" dirty="0" err="1"/>
              <a:t>string</a:t>
            </a:r>
            <a:r>
              <a:rPr lang="hr-HR" sz="2400" dirty="0"/>
              <a:t> u decimalni broj.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597" y="1845328"/>
            <a:ext cx="7024916" cy="1828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Ravni poveznik 10"/>
          <p:cNvCxnSpPr/>
          <p:nvPr/>
        </p:nvCxnSpPr>
        <p:spPr>
          <a:xfrm>
            <a:off x="197656" y="44195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5585361" y="1663562"/>
            <a:ext cx="320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Pisanje programa </a:t>
            </a:r>
            <a:r>
              <a:rPr lang="hr-HR" sz="2400" dirty="0" smtClean="0"/>
              <a:t>započinjemo</a:t>
            </a:r>
            <a:endParaRPr lang="hr-HR" sz="2400" dirty="0"/>
          </a:p>
          <a:p>
            <a:r>
              <a:rPr lang="hr-HR" sz="2400" b="1" i="1" dirty="0"/>
              <a:t>File </a:t>
            </a:r>
            <a:r>
              <a:rPr lang="hr-HR" sz="2400" b="1" i="1" dirty="0">
                <a:sym typeface="Wingdings" panose="05000000000000000000" pitchFamily="2" charset="2"/>
              </a:rPr>
              <a:t> New File </a:t>
            </a:r>
            <a:endParaRPr lang="hr-HR" sz="2400" b="1" i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1298304" y="264564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chemeClr val="tx2"/>
                </a:solidFill>
              </a:rPr>
              <a:t>Izrada </a:t>
            </a:r>
            <a:r>
              <a:rPr lang="hr-HR" sz="2400" b="1" spc="300" dirty="0">
                <a:solidFill>
                  <a:schemeClr val="tx2"/>
                </a:solidFill>
              </a:rPr>
              <a:t>programa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034146" y="1704109"/>
            <a:ext cx="983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23621" t="25492" r="47204" b="16727"/>
          <a:stretch/>
        </p:blipFill>
        <p:spPr>
          <a:xfrm>
            <a:off x="394266" y="874842"/>
            <a:ext cx="4892109" cy="5449758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2237056" y="1287642"/>
            <a:ext cx="6552381" cy="5409524"/>
            <a:chOff x="2848913" y="1129021"/>
            <a:chExt cx="6552381" cy="540952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8913" y="1129021"/>
              <a:ext cx="6552381" cy="540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kstniOkvir 9"/>
            <p:cNvSpPr txBox="1"/>
            <p:nvPr/>
          </p:nvSpPr>
          <p:spPr>
            <a:xfrm>
              <a:off x="3034146" y="3000029"/>
              <a:ext cx="5497614" cy="830997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400" dirty="0"/>
                <a:t>Otvara se prozor </a:t>
              </a:r>
              <a:r>
                <a:rPr lang="hr-HR" sz="2400" b="1" i="1" dirty="0" err="1"/>
                <a:t>Python</a:t>
              </a:r>
              <a:r>
                <a:rPr lang="hr-HR" sz="2400" dirty="0"/>
                <a:t> </a:t>
              </a:r>
              <a:r>
                <a:rPr lang="hr-HR" sz="2400" b="1" dirty="0"/>
                <a:t>editora</a:t>
              </a:r>
              <a:r>
                <a:rPr lang="hr-HR" sz="2400" dirty="0"/>
                <a:t> gdje započinjemo s pisanjem programskog koda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1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I</a:t>
            </a:r>
            <a:r>
              <a:rPr lang="hr-HR" sz="2400" b="1" spc="300" dirty="0" smtClean="0">
                <a:solidFill>
                  <a:schemeClr val="tx2"/>
                </a:solidFill>
              </a:rPr>
              <a:t>zrada </a:t>
            </a:r>
            <a:r>
              <a:rPr lang="hr-HR" sz="2400" b="1" spc="300" dirty="0">
                <a:solidFill>
                  <a:schemeClr val="tx2"/>
                </a:solidFill>
              </a:rPr>
              <a:t>programa – prvi program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/>
          <a:srcRect l="20087" t="21253" r="28408" b="18746"/>
          <a:stretch/>
        </p:blipFill>
        <p:spPr>
          <a:xfrm>
            <a:off x="258267" y="787075"/>
            <a:ext cx="8852400" cy="58007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2544" y="2613897"/>
            <a:ext cx="2140427" cy="142695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9314" y="3868235"/>
            <a:ext cx="3019477" cy="20819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/>
          <a:srcRect t="1" r="23253" b="20466"/>
          <a:stretch/>
        </p:blipFill>
        <p:spPr>
          <a:xfrm>
            <a:off x="258267" y="1015910"/>
            <a:ext cx="8852400" cy="51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rada radionice -  </a:t>
            </a:r>
            <a:r>
              <a:rPr lang="hr-HR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razred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Uporaba naredbe za petlju s logičkim </a:t>
            </a:r>
            <a:r>
              <a:rPr lang="hr-HR" sz="2800" dirty="0" smtClean="0"/>
              <a:t>uvjetom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Koordinatna </a:t>
            </a:r>
            <a:r>
              <a:rPr lang="hr-HR" sz="2800" dirty="0" smtClean="0"/>
              <a:t>grafika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Crtanje ravnih linija i </a:t>
            </a:r>
            <a:r>
              <a:rPr lang="hr-HR" sz="2800" dirty="0" smtClean="0"/>
              <a:t>pravokutnika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Crtanje kružnice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razred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smtClean="0"/>
              <a:t>Potprogrami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Primjena programiranja u nastavi </a:t>
            </a:r>
            <a:r>
              <a:rPr lang="hr-HR" sz="2800" dirty="0" smtClean="0"/>
              <a:t>matematike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Primjena programiranja u fizici i kemiji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11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2564718" y="1259462"/>
            <a:ext cx="389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www.python.org/downloads/</a:t>
            </a:r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xmlns="" id="{B9655667-793C-45E4-91A4-3124BB11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4336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Instalacija programa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FC791767-160A-4F72-B1C6-3A3D6F035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1435100" y="1739937"/>
            <a:ext cx="7499350" cy="42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06425" y="1084932"/>
            <a:ext cx="8937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100" dirty="0">
                <a:solidFill>
                  <a:srgbClr val="FF0000"/>
                </a:solidFill>
              </a:rPr>
              <a:t>Start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2100" i="1" dirty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 Svi programi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All </a:t>
            </a:r>
            <a:r>
              <a:rPr lang="hr-HR" sz="2100" i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Programs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sz="2100" dirty="0" err="1">
                <a:solidFill>
                  <a:srgbClr val="FF0000"/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3.6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IDLE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GUI)</a:t>
            </a:r>
            <a:endParaRPr lang="hr-HR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494419" y="357875"/>
            <a:ext cx="61500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Python</a:t>
            </a:r>
            <a:r>
              <a:rPr lang="hr-HR" sz="2400" b="1" dirty="0"/>
              <a:t> 3.6.3 </a:t>
            </a:r>
            <a:r>
              <a:rPr lang="hr-HR" sz="2400" b="1" dirty="0" err="1"/>
              <a:t>Shell</a:t>
            </a:r>
            <a:r>
              <a:rPr lang="hr-HR" sz="2400" b="1" dirty="0"/>
              <a:t> </a:t>
            </a:r>
            <a:r>
              <a:rPr lang="hr-HR" sz="2400" dirty="0"/>
              <a:t>– </a:t>
            </a:r>
            <a:r>
              <a:rPr lang="hr-HR" sz="2800" dirty="0">
                <a:solidFill>
                  <a:srgbClr val="002060"/>
                </a:solidFill>
              </a:rPr>
              <a:t>interaktivno sučelje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039119" y="1648916"/>
            <a:ext cx="5060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IDLE </a:t>
            </a:r>
            <a:r>
              <a:rPr lang="hr-HR" sz="16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>
                <a:solidFill>
                  <a:srgbClr val="002060"/>
                </a:solidFill>
              </a:rPr>
              <a:t> (</a:t>
            </a:r>
            <a:r>
              <a:rPr lang="hr-HR" sz="2000" b="1" dirty="0" err="1">
                <a:solidFill>
                  <a:srgbClr val="002060"/>
                </a:solidFill>
              </a:rPr>
              <a:t>I</a:t>
            </a:r>
            <a:r>
              <a:rPr lang="hr-HR" sz="2000" dirty="0" err="1">
                <a:solidFill>
                  <a:srgbClr val="002060"/>
                </a:solidFill>
              </a:rPr>
              <a:t>ntegrated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D</a:t>
            </a:r>
            <a:r>
              <a:rPr lang="hr-HR" sz="2000" dirty="0" err="1">
                <a:solidFill>
                  <a:srgbClr val="002060"/>
                </a:solidFill>
              </a:rPr>
              <a:t>eve</a:t>
            </a:r>
            <a:r>
              <a:rPr lang="hr-HR" sz="2000" b="1" dirty="0" err="1">
                <a:solidFill>
                  <a:srgbClr val="002060"/>
                </a:solidFill>
              </a:rPr>
              <a:t>L</a:t>
            </a:r>
            <a:r>
              <a:rPr lang="hr-HR" sz="2000" dirty="0" err="1">
                <a:solidFill>
                  <a:srgbClr val="002060"/>
                </a:solidFill>
              </a:rPr>
              <a:t>opment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E</a:t>
            </a:r>
            <a:r>
              <a:rPr lang="hr-HR" sz="2000" dirty="0" err="1">
                <a:solidFill>
                  <a:srgbClr val="002060"/>
                </a:solidFill>
              </a:rPr>
              <a:t>nviroment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t="60101" r="79449"/>
          <a:stretch/>
        </p:blipFill>
        <p:spPr>
          <a:xfrm>
            <a:off x="2911930" y="2252863"/>
            <a:ext cx="3759458" cy="41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749954" y="3778240"/>
            <a:ext cx="37606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Podešavanje: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Vrste 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Veličine slova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Razmak između </a:t>
            </a:r>
            <a:r>
              <a:rPr lang="hr-HR" sz="2000" dirty="0" smtClean="0">
                <a:solidFill>
                  <a:srgbClr val="FF0000"/>
                </a:solidFill>
              </a:rPr>
              <a:t>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Podebljano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25157" t="42223" r="57343" b="38518"/>
          <a:stretch/>
        </p:blipFill>
        <p:spPr>
          <a:xfrm>
            <a:off x="749954" y="1415494"/>
            <a:ext cx="3200400" cy="19812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/>
          <a:srcRect l="31372" t="41954" r="44813" b="5963"/>
          <a:stretch/>
        </p:blipFill>
        <p:spPr>
          <a:xfrm>
            <a:off x="4614753" y="1378968"/>
            <a:ext cx="3900597" cy="4798544"/>
          </a:xfrm>
          <a:prstGeom prst="rect">
            <a:avLst/>
          </a:prstGeom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20739" y="328600"/>
            <a:ext cx="7886700" cy="66882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Podešavanje fonta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73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Interaktivno sučelje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1435100" y="1738908"/>
            <a:ext cx="7499350" cy="421838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817845" y="3805953"/>
            <a:ext cx="213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Znak upita (</a:t>
            </a:r>
            <a:r>
              <a:rPr lang="hr-HR" dirty="0" err="1" smtClean="0"/>
              <a:t>prompt</a:t>
            </a:r>
            <a:r>
              <a:rPr lang="hr-HR" dirty="0" smtClean="0"/>
              <a:t>)</a:t>
            </a:r>
            <a:endParaRPr lang="hr-HR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 flipV="1">
            <a:off x="1516224" y="2873828"/>
            <a:ext cx="1166327" cy="849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83700" y="577954"/>
            <a:ext cx="720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spc="300" dirty="0" smtClean="0">
                <a:solidFill>
                  <a:schemeClr val="accent1">
                    <a:lumMod val="50000"/>
                  </a:schemeClr>
                </a:solidFill>
              </a:rPr>
              <a:t>Tipovi </a:t>
            </a:r>
            <a:r>
              <a:rPr lang="hr-HR" sz="3200" b="1" spc="300" dirty="0">
                <a:solidFill>
                  <a:schemeClr val="accent1">
                    <a:lumMod val="50000"/>
                  </a:schemeClr>
                </a:solidFill>
              </a:rPr>
              <a:t>podataka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822935" y="1686475"/>
            <a:ext cx="788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int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cijeli broj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float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broj s pomičnom točkom </a:t>
            </a:r>
            <a:endParaRPr lang="hr-HR" sz="3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dirty="0"/>
              <a:t>	</a:t>
            </a:r>
            <a:r>
              <a:rPr lang="hr-HR" sz="3200" dirty="0" smtClean="0"/>
              <a:t>(</a:t>
            </a:r>
            <a:r>
              <a:rPr lang="hr-HR" sz="3200" dirty="0"/>
              <a:t>decimalni broj)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>
                <a:solidFill>
                  <a:srgbClr val="FF0000"/>
                </a:solidFill>
              </a:rPr>
              <a:t>str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niz znakova (</a:t>
            </a:r>
            <a:r>
              <a:rPr lang="hr-HR" sz="3200" i="1" dirty="0" err="1"/>
              <a:t>string</a:t>
            </a:r>
            <a:r>
              <a:rPr lang="hr-HR" sz="32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bool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logički tip podatka</a:t>
            </a:r>
          </a:p>
        </p:txBody>
      </p:sp>
    </p:spTree>
    <p:extLst>
      <p:ext uri="{BB962C8B-B14F-4D97-AF65-F5344CB8AC3E}">
        <p14:creationId xmlns:p14="http://schemas.microsoft.com/office/powerpoint/2010/main" val="2956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Python</a:t>
            </a:r>
            <a:r>
              <a:rPr lang="hr-HR" dirty="0" smtClean="0"/>
              <a:t> kao kalkulator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1435100" y="1738908"/>
            <a:ext cx="7499350" cy="42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501</Words>
  <Application>Microsoft Office PowerPoint</Application>
  <PresentationFormat>Prikaz na zaslonu (4:3)</PresentationFormat>
  <Paragraphs>157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Solsticij</vt:lpstr>
      <vt:lpstr>Programski jezik</vt:lpstr>
      <vt:lpstr>Plan rada radionice -  Python </vt:lpstr>
      <vt:lpstr>Plan rada radionice -  Python </vt:lpstr>
      <vt:lpstr>Instalacija programa</vt:lpstr>
      <vt:lpstr>PowerPointova prezentacija</vt:lpstr>
      <vt:lpstr>Podešavanje fonta</vt:lpstr>
      <vt:lpstr>Interaktivno sučelje</vt:lpstr>
      <vt:lpstr>PowerPointova prezentacija</vt:lpstr>
      <vt:lpstr>Python kao kalkulator</vt:lpstr>
      <vt:lpstr>PowerPointova prezentacija</vt:lpstr>
      <vt:lpstr>PowerPointova prezentacija</vt:lpstr>
      <vt:lpstr>PowerPointova prezentacija</vt:lpstr>
      <vt:lpstr>Naredba za  ispis podataka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Naredba za unos podataka</vt:lpstr>
      <vt:lpstr>Varijable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bht.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Programski jezik</dc:title>
  <dc:creator>admin</dc:creator>
  <cp:lastModifiedBy>admin</cp:lastModifiedBy>
  <cp:revision>1</cp:revision>
  <dcterms:created xsi:type="dcterms:W3CDTF">2018-03-02T18:12:50Z</dcterms:created>
  <dcterms:modified xsi:type="dcterms:W3CDTF">2018-03-02T18:14:37Z</dcterms:modified>
</cp:coreProperties>
</file>